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6" r:id="rId4"/>
    <p:sldId id="265" r:id="rId5"/>
    <p:sldId id="259" r:id="rId6"/>
    <p:sldId id="261" r:id="rId7"/>
    <p:sldId id="258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114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6/20/2025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0E710E-D540-46B3-8B81-82B9A94B0B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 err="1">
                <a:latin typeface="Plantin Std Light" panose="02040503060506020403" pitchFamily="18" charset="0"/>
              </a:rPr>
              <a:t>Defending</a:t>
            </a:r>
            <a:r>
              <a:rPr lang="nl-NL" sz="4800" dirty="0">
                <a:latin typeface="Plantin Std Light" panose="02040503060506020403" pitchFamily="18" charset="0"/>
              </a:rPr>
              <a:t> </a:t>
            </a:r>
            <a:br>
              <a:rPr lang="nl-NL" sz="4800" dirty="0">
                <a:latin typeface="Plantin Std Light" panose="02040503060506020403" pitchFamily="18" charset="0"/>
              </a:rPr>
            </a:br>
            <a:r>
              <a:rPr lang="nl-NL" sz="4800" dirty="0" err="1">
                <a:latin typeface="Plantin Std Light" panose="02040503060506020403" pitchFamily="18" charset="0"/>
              </a:rPr>
              <a:t>the</a:t>
            </a:r>
            <a:r>
              <a:rPr lang="nl-NL" sz="4800" dirty="0">
                <a:latin typeface="Plantin Std Light" panose="02040503060506020403" pitchFamily="18" charset="0"/>
              </a:rPr>
              <a:t> </a:t>
            </a:r>
            <a:r>
              <a:rPr lang="nl-NL" sz="4800" dirty="0" err="1">
                <a:latin typeface="Plantin Std Light" panose="02040503060506020403" pitchFamily="18" charset="0"/>
              </a:rPr>
              <a:t>Rule</a:t>
            </a:r>
            <a:r>
              <a:rPr lang="nl-NL" sz="4800" dirty="0">
                <a:latin typeface="Plantin Std Light" panose="02040503060506020403" pitchFamily="18" charset="0"/>
              </a:rPr>
              <a:t> of </a:t>
            </a:r>
            <a:r>
              <a:rPr lang="nl-NL" sz="4800" dirty="0" err="1">
                <a:latin typeface="Plantin Std Light" panose="02040503060506020403" pitchFamily="18" charset="0"/>
              </a:rPr>
              <a:t>Law</a:t>
            </a:r>
            <a:r>
              <a:rPr lang="nl-NL" sz="4800" dirty="0">
                <a:latin typeface="Plantin Std Light" panose="02040503060506020403" pitchFamily="18" charset="0"/>
              </a:rPr>
              <a:t>: </a:t>
            </a:r>
            <a:br>
              <a:rPr lang="nl-NL" sz="4800" dirty="0">
                <a:latin typeface="Plantin Std Light" panose="02040503060506020403" pitchFamily="18" charset="0"/>
              </a:rPr>
            </a:br>
            <a:r>
              <a:rPr lang="nl-NL" sz="4800" dirty="0">
                <a:latin typeface="Plantin Std Light" panose="02040503060506020403" pitchFamily="18" charset="0"/>
              </a:rPr>
              <a:t>a shared </a:t>
            </a:r>
            <a:r>
              <a:rPr lang="nl-NL" sz="4800" dirty="0" err="1">
                <a:latin typeface="Plantin Std Light" panose="02040503060506020403" pitchFamily="18" charset="0"/>
              </a:rPr>
              <a:t>challenge</a:t>
            </a:r>
            <a:endParaRPr lang="nl-NL" sz="4800" dirty="0">
              <a:latin typeface="Plantin Std Light" panose="02040503060506020403" pitchFamily="18" charset="0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80F6B2F-CF0C-4D89-9EB4-C50E616262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2400" dirty="0" err="1">
                <a:latin typeface="Plantin Std Light" panose="02040503060506020403" pitchFamily="18" charset="0"/>
              </a:rPr>
              <a:t>Medel’s</a:t>
            </a:r>
            <a:r>
              <a:rPr lang="nl-NL" sz="2400" dirty="0">
                <a:latin typeface="Plantin Std Light" panose="02040503060506020403" pitchFamily="18" charset="0"/>
              </a:rPr>
              <a:t> 40th Anniversary conference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F8A01ED-F5A0-48F2-94F4-D2FA5B8C2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31" y="4148305"/>
            <a:ext cx="4389120" cy="246888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C973687-1468-4F65-9788-1BF80AF0D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3450" y="4189929"/>
            <a:ext cx="3238500" cy="242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85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83716291-C02C-4B2A-9184-AB596CE6E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3995" y="806210"/>
            <a:ext cx="4762500" cy="47625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66E8ED7-724F-410B-A52D-9A557FA87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505" y="591897"/>
            <a:ext cx="5019675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72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E0F75FE-D7E1-4F56-97C6-C2170EF28C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00" t="30620" r="34395" b="852"/>
          <a:stretch/>
        </p:blipFill>
        <p:spPr>
          <a:xfrm rot="5400000">
            <a:off x="892060" y="-518706"/>
            <a:ext cx="6836822" cy="7895412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78609D9-6990-49B4-9900-9D576F8F513F}"/>
              </a:ext>
            </a:extLst>
          </p:cNvPr>
          <p:cNvSpPr txBox="1"/>
          <p:nvPr/>
        </p:nvSpPr>
        <p:spPr>
          <a:xfrm>
            <a:off x="8420100" y="2009775"/>
            <a:ext cx="3667125" cy="2062103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err="1">
                <a:latin typeface="Plantin Std Light" panose="02040503060506020403" pitchFamily="18" charset="0"/>
              </a:rPr>
              <a:t>Attentifs</a:t>
            </a:r>
            <a:r>
              <a:rPr lang="nl-NL" sz="3200" b="1" dirty="0">
                <a:latin typeface="Plantin Std Light" panose="02040503060506020403" pitchFamily="18" charset="0"/>
              </a:rPr>
              <a:t> ensemble</a:t>
            </a:r>
          </a:p>
          <a:p>
            <a:pPr algn="ctr"/>
            <a:endParaRPr lang="nl-NL" sz="3200" b="1" dirty="0">
              <a:latin typeface="Plantin Std Light" panose="02040503060506020403" pitchFamily="18" charset="0"/>
            </a:endParaRPr>
          </a:p>
          <a:p>
            <a:pPr algn="ctr"/>
            <a:r>
              <a:rPr lang="nl-NL" sz="3200" b="1" dirty="0">
                <a:latin typeface="Plantin Std Light" panose="02040503060506020403" pitchFamily="18" charset="0"/>
              </a:rPr>
              <a:t>On </a:t>
            </a:r>
            <a:r>
              <a:rPr lang="nl-NL" sz="3200" b="1" dirty="0" err="1">
                <a:latin typeface="Plantin Std Light" panose="02040503060506020403" pitchFamily="18" charset="0"/>
              </a:rPr>
              <a:t>our</a:t>
            </a:r>
            <a:r>
              <a:rPr lang="nl-NL" sz="3200" b="1" dirty="0">
                <a:latin typeface="Plantin Std Light" panose="02040503060506020403" pitchFamily="18" charset="0"/>
              </a:rPr>
              <a:t> </a:t>
            </a:r>
            <a:r>
              <a:rPr lang="nl-NL" sz="3200" b="1" dirty="0" err="1">
                <a:latin typeface="Plantin Std Light" panose="02040503060506020403" pitchFamily="18" charset="0"/>
              </a:rPr>
              <a:t>guard</a:t>
            </a:r>
            <a:r>
              <a:rPr lang="nl-NL" sz="3200" b="1" dirty="0">
                <a:latin typeface="Plantin Std Light" panose="02040503060506020403" pitchFamily="18" charset="0"/>
              </a:rPr>
              <a:t> </a:t>
            </a:r>
            <a:r>
              <a:rPr lang="nl-NL" sz="3200" b="1" dirty="0" err="1">
                <a:latin typeface="Plantin Std Light" panose="02040503060506020403" pitchFamily="18" charset="0"/>
              </a:rPr>
              <a:t>together</a:t>
            </a:r>
            <a:endParaRPr lang="nl-NL" sz="3200" b="1" dirty="0">
              <a:latin typeface="Plantin Std Light" panose="02040503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754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96FD7B7-E2AE-49BF-ABAB-CC01F40D7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412736" y="682752"/>
            <a:ext cx="5462016" cy="409651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EF56BDE-FEFA-4F2A-9650-46C7A4A22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1865376"/>
            <a:ext cx="6656832" cy="499262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ADE89E8-47CF-4228-8638-83ECD4B5A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5" y="122812"/>
            <a:ext cx="5334000" cy="1304925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3FE41F4F-A915-4E70-88F6-EB0B44D27645}"/>
              </a:ext>
            </a:extLst>
          </p:cNvPr>
          <p:cNvSpPr txBox="1"/>
          <p:nvPr/>
        </p:nvSpPr>
        <p:spPr>
          <a:xfrm>
            <a:off x="5753100" y="1200150"/>
            <a:ext cx="1333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Plantin Std Light" panose="02040503060506020403" pitchFamily="18" charset="0"/>
              </a:rPr>
              <a:t>2018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16569421-5542-4EBE-B91F-6C4ACC45B020}"/>
              </a:ext>
            </a:extLst>
          </p:cNvPr>
          <p:cNvSpPr txBox="1"/>
          <p:nvPr/>
        </p:nvSpPr>
        <p:spPr>
          <a:xfrm>
            <a:off x="8527732" y="5334000"/>
            <a:ext cx="138112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  <a:p>
            <a:r>
              <a:rPr lang="nl-NL" sz="2800" dirty="0">
                <a:latin typeface="Plantin Std Light" panose="02040503060506020403" pitchFamily="18" charset="0"/>
              </a:rPr>
              <a:t>2011</a:t>
            </a:r>
          </a:p>
        </p:txBody>
      </p:sp>
    </p:spTree>
    <p:extLst>
      <p:ext uri="{BB962C8B-B14F-4D97-AF65-F5344CB8AC3E}">
        <p14:creationId xmlns:p14="http://schemas.microsoft.com/office/powerpoint/2010/main" val="2388089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AFEFB17-C39C-47E3-8E0D-07A9CAA429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4" r="4334"/>
          <a:stretch/>
        </p:blipFill>
        <p:spPr>
          <a:xfrm>
            <a:off x="0" y="0"/>
            <a:ext cx="6429376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D3ECCCF-E492-4591-98BE-B6FEB395F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225" y="-96207"/>
            <a:ext cx="4736592" cy="272034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15C2775-1B52-46C5-B80C-356EE4626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604832"/>
            <a:ext cx="5873030" cy="325316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F7FE43D-C921-4D46-8E85-B582580D56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2847" y="2844869"/>
            <a:ext cx="1763970" cy="238654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5C124B3-0BC9-4578-9CA3-67E93FA7B2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0" y="1817229"/>
            <a:ext cx="2286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500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8E4E0AF-1EF6-44CC-9517-A7875D3D4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0825"/>
            <a:ext cx="6096000" cy="406717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9C462EA-8C8B-4EBE-87D7-3ED8EF77A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705" y="102763"/>
            <a:ext cx="4207383" cy="2000822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3E93A7B-820C-4D3C-A476-73D0C5DFE962}"/>
              </a:ext>
            </a:extLst>
          </p:cNvPr>
          <p:cNvSpPr txBox="1"/>
          <p:nvPr/>
        </p:nvSpPr>
        <p:spPr>
          <a:xfrm>
            <a:off x="7073660" y="4182629"/>
            <a:ext cx="4680189" cy="175432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Four European </a:t>
            </a:r>
            <a:r>
              <a:rPr lang="en-US" b="1" dirty="0" err="1"/>
              <a:t>organisations</a:t>
            </a:r>
            <a:r>
              <a:rPr lang="en-US" b="1" dirty="0"/>
              <a:t> of judges are appealing to the European Court of Justice against the first instance order refusing them standing to challenge the Council’s approval of the Polish Recovery and Resilience Plan.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6E192DB-D199-42BF-A794-E145A9991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199" y="197234"/>
            <a:ext cx="4828508" cy="251517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6D65FAB-E4FD-40D8-96B3-4F2D1DF63F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148598"/>
            <a:ext cx="3142679" cy="199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452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48BE7D8-DBB2-4C8D-BADA-CA7401CD8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262" y="257175"/>
            <a:ext cx="9515475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87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8A6AD561-E402-45DE-AF22-8C06443D9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00375"/>
            <a:ext cx="6858000" cy="385762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6F580E6-FB84-4327-9CFF-8529B8ACF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650" y="-1896561"/>
            <a:ext cx="6858000" cy="677227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D66637A-1872-410F-9996-723A69036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608"/>
            <a:ext cx="5832244" cy="3052227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A1C7325F-144F-4AB9-BD61-CE4EC02FB7F6}"/>
              </a:ext>
            </a:extLst>
          </p:cNvPr>
          <p:cNvSpPr/>
          <p:nvPr/>
        </p:nvSpPr>
        <p:spPr>
          <a:xfrm>
            <a:off x="7267574" y="3244334"/>
            <a:ext cx="4657725" cy="2246769"/>
          </a:xfrm>
          <a:prstGeom prst="rect">
            <a:avLst/>
          </a:prstGeom>
          <a:ln w="5715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nl-NL" sz="2800" b="1" dirty="0" err="1">
                <a:latin typeface="Plantin Std Light" panose="02040503060506020403" pitchFamily="18" charset="0"/>
              </a:rPr>
              <a:t>Congratulations</a:t>
            </a:r>
            <a:r>
              <a:rPr lang="nl-NL" sz="2800" b="1" dirty="0">
                <a:latin typeface="Plantin Std Light" panose="02040503060506020403" pitchFamily="18" charset="0"/>
              </a:rPr>
              <a:t> on </a:t>
            </a:r>
            <a:r>
              <a:rPr lang="nl-NL" sz="2800" b="1" dirty="0" err="1">
                <a:latin typeface="Plantin Std Light" panose="02040503060506020403" pitchFamily="18" charset="0"/>
              </a:rPr>
              <a:t>your</a:t>
            </a:r>
            <a:r>
              <a:rPr lang="nl-NL" sz="2800" b="1" dirty="0">
                <a:latin typeface="Plantin Std Light" panose="02040503060506020403" pitchFamily="18" charset="0"/>
              </a:rPr>
              <a:t> </a:t>
            </a:r>
            <a:r>
              <a:rPr lang="nl-NL" sz="2800" b="1" dirty="0" err="1">
                <a:latin typeface="Plantin Std Light" panose="02040503060506020403" pitchFamily="18" charset="0"/>
              </a:rPr>
              <a:t>anniversary</a:t>
            </a:r>
            <a:endParaRPr lang="nl-NL" sz="2800" b="1" dirty="0">
              <a:latin typeface="Plantin Std Light" panose="02040503060506020403" pitchFamily="18" charset="0"/>
            </a:endParaRPr>
          </a:p>
          <a:p>
            <a:pPr algn="ctr"/>
            <a:r>
              <a:rPr lang="nl-NL" sz="2800" b="1" dirty="0">
                <a:latin typeface="Plantin Std Light" panose="02040503060506020403" pitchFamily="18" charset="0"/>
              </a:rPr>
              <a:t>&amp;</a:t>
            </a:r>
          </a:p>
          <a:p>
            <a:pPr algn="ctr"/>
            <a:r>
              <a:rPr lang="nl-NL" sz="2800" b="1" dirty="0" err="1">
                <a:latin typeface="Plantin Std Light" panose="02040503060506020403" pitchFamily="18" charset="0"/>
              </a:rPr>
              <a:t>Let’s</a:t>
            </a:r>
            <a:r>
              <a:rPr lang="nl-NL" sz="2800" b="1" dirty="0">
                <a:latin typeface="Plantin Std Light" panose="02040503060506020403" pitchFamily="18" charset="0"/>
              </a:rPr>
              <a:t> keep </a:t>
            </a:r>
            <a:r>
              <a:rPr lang="nl-NL" sz="2800" b="1" dirty="0" err="1">
                <a:latin typeface="Plantin Std Light" panose="02040503060506020403" pitchFamily="18" charset="0"/>
              </a:rPr>
              <a:t>walking</a:t>
            </a:r>
            <a:r>
              <a:rPr lang="nl-NL" sz="2800" b="1" dirty="0">
                <a:latin typeface="Plantin Std Light" panose="02040503060506020403" pitchFamily="18" charset="0"/>
              </a:rPr>
              <a:t> </a:t>
            </a:r>
            <a:r>
              <a:rPr lang="nl-NL" sz="2800" b="1" dirty="0" err="1">
                <a:latin typeface="Plantin Std Light" panose="02040503060506020403" pitchFamily="18" charset="0"/>
              </a:rPr>
              <a:t>the</a:t>
            </a:r>
            <a:r>
              <a:rPr lang="nl-NL" sz="2800" b="1" dirty="0">
                <a:latin typeface="Plantin Std Light" panose="02040503060506020403" pitchFamily="18" charset="0"/>
              </a:rPr>
              <a:t> </a:t>
            </a:r>
            <a:r>
              <a:rPr lang="nl-NL" sz="2800" b="1" dirty="0" err="1">
                <a:latin typeface="Plantin Std Light" panose="02040503060506020403" pitchFamily="18" charset="0"/>
              </a:rPr>
              <a:t>path</a:t>
            </a:r>
            <a:r>
              <a:rPr lang="nl-NL" sz="2800" b="1" dirty="0">
                <a:latin typeface="Plantin Std Light" panose="02040503060506020403" pitchFamily="18" charset="0"/>
              </a:rPr>
              <a:t> </a:t>
            </a:r>
            <a:r>
              <a:rPr lang="nl-NL" sz="2800" b="1" dirty="0" err="1">
                <a:latin typeface="Plantin Std Light" panose="02040503060506020403" pitchFamily="18" charset="0"/>
              </a:rPr>
              <a:t>together</a:t>
            </a:r>
            <a:r>
              <a:rPr lang="nl-NL" sz="2800" b="1" dirty="0">
                <a:latin typeface="Plantin Std Light" panose="02040503060506020403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06013066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e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650</TotalTime>
  <Words>69</Words>
  <Application>Microsoft Office PowerPoint</Application>
  <PresentationFormat>Breedbeeld</PresentationFormat>
  <Paragraphs>12</Paragraphs>
  <Slides>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2" baseType="lpstr">
      <vt:lpstr>Arial</vt:lpstr>
      <vt:lpstr>Gill Sans MT</vt:lpstr>
      <vt:lpstr>Plantin Std Light</vt:lpstr>
      <vt:lpstr>Galerie</vt:lpstr>
      <vt:lpstr>Defending  the Rule of Law:  a shared challenge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Trotman, mr. T.B. (Hoge Raad)</dc:creator>
  <cp:lastModifiedBy>Trotman, mr. T.B. (Hoge Raad)</cp:lastModifiedBy>
  <cp:revision>17</cp:revision>
  <dcterms:created xsi:type="dcterms:W3CDTF">2025-06-01T19:57:33Z</dcterms:created>
  <dcterms:modified xsi:type="dcterms:W3CDTF">2025-06-20T09:27:56Z</dcterms:modified>
</cp:coreProperties>
</file>